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5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5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131757-BB23-42CD-8047-C056A0E1D1AD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2C9226-5ED3-4979-9960-771219722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06B3B-C467-4A52-B04C-81F896565A8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C35D-DB64-45D1-AD0C-CED6855C387C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BA1A-9DA7-4AF2-87CC-4962DF312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4229A-9B4C-493C-8DC3-6B6FE83DDCAF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20D65-D3BD-4767-B91C-5BB656628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E490-7EDC-41D4-99E5-A3A6B9F7C838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9977-9C8B-4B39-8BED-D1294738F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72A01-A965-45CB-ABF3-6F9A6D176249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F895-1A63-4585-8302-F52AE8C00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516F-2E3B-4556-B549-E4378BBAE632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AADAA-E2A6-4E10-B02F-81A3D399D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570AF-3DAA-4B72-826B-6F4E0DD94A99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C86B-F0A7-465D-997C-C5666F95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223A4-608B-4AB5-B90C-62DD959A8760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44B-9EBE-442D-B48A-64CDBE3A1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8A4EA-8EBE-4B86-AD2F-72D6F44C9BFB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0906D-69DC-4A65-AF80-7D0569A41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DD5F3-6C1F-4B2A-982A-67E1443BECBE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58DC-F9BA-4CFD-B34C-A3AA98B44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2629-1F13-465C-921E-C20247233941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6B8DD-90EE-4023-9A0F-E8168FAEA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29E2-6280-4389-8AC8-278EBE2D6E22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C579-D539-42B0-8F0A-D354BEBE8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D0FB06-288C-4B48-9015-AB6656412054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307879-FEE9-4BEE-9F21-858D4235D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0" r:id="rId2"/>
    <p:sldLayoutId id="2147483879" r:id="rId3"/>
    <p:sldLayoutId id="2147483878" r:id="rId4"/>
    <p:sldLayoutId id="2147483877" r:id="rId5"/>
    <p:sldLayoutId id="2147483876" r:id="rId6"/>
    <p:sldLayoutId id="2147483875" r:id="rId7"/>
    <p:sldLayoutId id="2147483874" r:id="rId8"/>
    <p:sldLayoutId id="2147483873" r:id="rId9"/>
    <p:sldLayoutId id="2147483872" r:id="rId10"/>
    <p:sldLayoutId id="214748387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http:\\pubs.rsc.org\services\images\RSCpubs.ePlatform.Service.FreeContent.ImageService.svc\ImageService\Articleimage\2014\TB\c4tb00168k\c4tb00168k-f2_hi-res.gi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Chapter 2: Macromolecules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=H8WJ2KENlK0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5. </a:t>
            </a:r>
            <a:r>
              <a:rPr lang="en-US" b="1" u="sng" smtClean="0">
                <a:solidFill>
                  <a:srgbClr val="FF0000"/>
                </a:solidFill>
              </a:rPr>
              <a:t>Di</a:t>
            </a:r>
            <a:r>
              <a:rPr lang="en-US" smtClean="0">
                <a:solidFill>
                  <a:srgbClr val="FF0000"/>
                </a:solidFill>
              </a:rPr>
              <a:t>saccharides 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Two monosaccharides joined together using </a:t>
            </a:r>
            <a:r>
              <a:rPr lang="en-US" u="sng" smtClean="0"/>
              <a:t>dehydration</a:t>
            </a:r>
            <a:r>
              <a:rPr lang="en-US" smtClean="0"/>
              <a:t> synthesis</a:t>
            </a:r>
          </a:p>
          <a:p>
            <a:pPr marL="514350" indent="-514350">
              <a:buFont typeface="Arial" charset="0"/>
              <a:buAutoNum type="alphaLcPeriod"/>
            </a:pPr>
            <a:endParaRPr lang="en-US" smtClean="0"/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2805113"/>
            <a:ext cx="66135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b.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4000" u="sng" dirty="0" smtClean="0"/>
              <a:t>Sucr</a:t>
            </a:r>
            <a:r>
              <a:rPr lang="en-US" sz="4000" i="1" u="sng" dirty="0" smtClean="0"/>
              <a:t>ose</a:t>
            </a:r>
            <a:r>
              <a:rPr lang="en-US" sz="4000" i="1" dirty="0" smtClean="0"/>
              <a:t> – </a:t>
            </a:r>
            <a:r>
              <a:rPr lang="en-US" sz="4000" dirty="0" smtClean="0"/>
              <a:t>table sugar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4000" i="1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4000" u="sng" dirty="0" smtClean="0"/>
              <a:t>Lact</a:t>
            </a:r>
            <a:r>
              <a:rPr lang="en-US" sz="4000" i="1" u="sng" dirty="0" smtClean="0"/>
              <a:t>ose</a:t>
            </a:r>
            <a:r>
              <a:rPr lang="en-US" sz="4000" i="1" dirty="0" smtClean="0"/>
              <a:t> – </a:t>
            </a:r>
            <a:r>
              <a:rPr lang="en-US" sz="4000" dirty="0" smtClean="0"/>
              <a:t>found in milk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4000" i="1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4000" u="sng" dirty="0" smtClean="0"/>
              <a:t>Malt</a:t>
            </a:r>
            <a:r>
              <a:rPr lang="en-US" sz="4000" i="1" u="sng" dirty="0" smtClean="0"/>
              <a:t>ose</a:t>
            </a:r>
            <a:r>
              <a:rPr lang="en-US" sz="4000" i="1" dirty="0" smtClean="0"/>
              <a:t> – </a:t>
            </a:r>
            <a:r>
              <a:rPr lang="en-US" sz="4000" dirty="0" smtClean="0"/>
              <a:t>used in making root beer </a:t>
            </a:r>
            <a:endParaRPr lang="en-US" sz="40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6. </a:t>
            </a:r>
            <a:r>
              <a:rPr lang="en-US" u="sng" smtClean="0">
                <a:solidFill>
                  <a:srgbClr val="FF0000"/>
                </a:solidFill>
              </a:rPr>
              <a:t>Poly</a:t>
            </a:r>
            <a:r>
              <a:rPr lang="en-US" smtClean="0">
                <a:solidFill>
                  <a:srgbClr val="FF0000"/>
                </a:solidFill>
              </a:rPr>
              <a:t>saccharides 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u="sng" smtClean="0"/>
              <a:t>Long chains </a:t>
            </a:r>
            <a:r>
              <a:rPr lang="en-US" smtClean="0"/>
              <a:t>of monosaccharides with more nutritional value</a:t>
            </a:r>
          </a:p>
          <a:p>
            <a:pPr marL="514350" indent="-514350">
              <a:buFont typeface="Arial" charset="0"/>
              <a:buAutoNum type="alphaLcPeriod"/>
            </a:pPr>
            <a:endParaRPr lang="en-US" smtClean="0"/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82863"/>
            <a:ext cx="5629275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3238" y="2919413"/>
            <a:ext cx="3046412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b. How are they stored?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37100" cy="4525963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Plants store them in </a:t>
            </a:r>
            <a:r>
              <a:rPr lang="en-US" u="sng" smtClean="0"/>
              <a:t>roots</a:t>
            </a:r>
            <a:r>
              <a:rPr lang="en-US" smtClean="0"/>
              <a:t> and </a:t>
            </a:r>
            <a:r>
              <a:rPr lang="en-US" u="sng" smtClean="0"/>
              <a:t>cell walls.</a:t>
            </a:r>
          </a:p>
          <a:p>
            <a:pPr marL="857250" lvl="1" indent="-457200">
              <a:buFontTx/>
              <a:buChar char="-"/>
            </a:pPr>
            <a:r>
              <a:rPr lang="en-US" smtClean="0"/>
              <a:t>ex: cellulose</a:t>
            </a:r>
            <a:endParaRPr lang="en-US" u="sng" smtClean="0"/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Animals store them as </a:t>
            </a:r>
            <a:r>
              <a:rPr lang="en-US" u="sng" smtClean="0"/>
              <a:t>glycogen</a:t>
            </a:r>
            <a:r>
              <a:rPr lang="en-US" smtClean="0"/>
              <a:t> in </a:t>
            </a:r>
            <a:r>
              <a:rPr lang="en-US" u="sng" smtClean="0"/>
              <a:t>muscles.</a:t>
            </a: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350" y="1417638"/>
            <a:ext cx="2457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4486275"/>
            <a:ext cx="5549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95525"/>
            <a:ext cx="3763963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3038" y="1122363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3038" y="3695700"/>
            <a:ext cx="3484562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20533157">
            <a:off x="938504" y="736131"/>
            <a:ext cx="3904880" cy="10464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Proteins</a:t>
            </a:r>
            <a:endParaRPr lang="en-US" sz="6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7. General Information 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425575"/>
            <a:ext cx="8229600" cy="4525963"/>
          </a:xfrm>
        </p:spPr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Are large molecules formed by </a:t>
            </a:r>
            <a:r>
              <a:rPr lang="en-US" u="sng" smtClean="0"/>
              <a:t>smaller molecules</a:t>
            </a:r>
            <a:r>
              <a:rPr lang="en-US" smtClean="0"/>
              <a:t> called </a:t>
            </a:r>
            <a:r>
              <a:rPr lang="en-US" u="sng" smtClean="0"/>
              <a:t>amino acids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Amino acids building blocks of </a:t>
            </a:r>
            <a:r>
              <a:rPr lang="en-US" u="sng" smtClean="0"/>
              <a:t>proteins</a:t>
            </a:r>
          </a:p>
        </p:txBody>
      </p:sp>
      <p:pic>
        <p:nvPicPr>
          <p:cNvPr id="2867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3519488"/>
            <a:ext cx="327977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0852" y="6380946"/>
            <a:ext cx="2526897" cy="477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Hair strand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67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988" y="3411538"/>
            <a:ext cx="2687637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8. Functions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114800" cy="5257800"/>
          </a:xfrm>
        </p:spPr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u="sng" smtClean="0"/>
              <a:t>Proteins</a:t>
            </a:r>
            <a:r>
              <a:rPr lang="en-US" smtClean="0"/>
              <a:t> are in cells for </a:t>
            </a:r>
            <a:r>
              <a:rPr lang="en-US" u="sng" smtClean="0"/>
              <a:t>transport</a:t>
            </a:r>
          </a:p>
          <a:p>
            <a:pPr marL="514350" indent="-514350">
              <a:buFont typeface="Arial" charset="0"/>
              <a:buAutoNum type="alphaLcPeriod"/>
            </a:pPr>
            <a:endParaRPr lang="en-US" smtClean="0"/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Some are </a:t>
            </a:r>
            <a:r>
              <a:rPr lang="en-US" u="sng" smtClean="0"/>
              <a:t>enzymes</a:t>
            </a:r>
            <a:r>
              <a:rPr lang="en-US" smtClean="0"/>
              <a:t> which speed up reactions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Signal </a:t>
            </a:r>
            <a:r>
              <a:rPr lang="en-US" u="sng" smtClean="0"/>
              <a:t>hormones</a:t>
            </a:r>
          </a:p>
          <a:p>
            <a:pPr marL="514350" indent="-514350">
              <a:buFont typeface="Arial" charset="0"/>
              <a:buAutoNum type="alphaLcPeriod"/>
            </a:pPr>
            <a:endParaRPr lang="en-US" u="sng" smtClean="0"/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Transport </a:t>
            </a:r>
            <a:r>
              <a:rPr lang="en-US" u="sng" smtClean="0"/>
              <a:t>oxygen 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17638"/>
            <a:ext cx="4572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3863" y="3651250"/>
            <a:ext cx="268128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9. Amino Acids 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u="sng" smtClean="0"/>
              <a:t>20</a:t>
            </a:r>
            <a:r>
              <a:rPr lang="en-US" smtClean="0"/>
              <a:t> different amino acids found in </a:t>
            </a:r>
            <a:r>
              <a:rPr lang="en-US" u="sng" smtClean="0"/>
              <a:t>proteins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some are </a:t>
            </a:r>
            <a:r>
              <a:rPr lang="en-US" u="sng" smtClean="0"/>
              <a:t>polar</a:t>
            </a:r>
            <a:r>
              <a:rPr lang="en-US" smtClean="0"/>
              <a:t> and some are </a:t>
            </a:r>
            <a:r>
              <a:rPr lang="en-US" u="sng" smtClean="0"/>
              <a:t>non-polar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some are </a:t>
            </a:r>
            <a:r>
              <a:rPr lang="en-US" u="sng" smtClean="0"/>
              <a:t>electrically</a:t>
            </a:r>
            <a:r>
              <a:rPr lang="en-US" smtClean="0"/>
              <a:t> charged and some are not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Proteins </a:t>
            </a:r>
            <a:r>
              <a:rPr lang="en-US" u="sng" smtClean="0"/>
              <a:t>fold</a:t>
            </a:r>
            <a:r>
              <a:rPr lang="en-US" smtClean="0"/>
              <a:t> into complex shapes</a:t>
            </a: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4325" y="4884738"/>
            <a:ext cx="4711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6399" y="5449285"/>
            <a:ext cx="364752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General Structure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 amino acids 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84600" y="6191250"/>
            <a:ext cx="488950" cy="27305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21" b="11121"/>
          <a:stretch>
            <a:fillRect/>
          </a:stretch>
        </p:blipFill>
        <p:spPr>
          <a:xfrm>
            <a:off x="-60325" y="711200"/>
            <a:ext cx="9204325" cy="5507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93700"/>
            <a:ext cx="7620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Introduction 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a. Inorganic compounds </a:t>
            </a:r>
            <a:r>
              <a:rPr lang="en-US" smtClean="0"/>
              <a:t>are used in nonliving matter </a:t>
            </a:r>
            <a:r>
              <a:rPr lang="en-US" u="sng" smtClean="0"/>
              <a:t>non-living matter.</a:t>
            </a:r>
            <a:endParaRPr lang="en-US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88" y="2903538"/>
            <a:ext cx="3163887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2938463"/>
            <a:ext cx="3014662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25886" y="2938465"/>
            <a:ext cx="1486010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Table Salt</a:t>
            </a:r>
            <a:endParaRPr lang="en-US" sz="25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6878638" y="3176588"/>
            <a:ext cx="10207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>
                <a:latin typeface="Calibri" pitchFamily="34" charset="0"/>
              </a:rPr>
              <a:t>Water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47625"/>
            <a:ext cx="840263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10. Level of Structure in Protein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hapes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a. </a:t>
            </a:r>
            <a:r>
              <a:rPr lang="en-US" u="sng" smtClean="0"/>
              <a:t>Primary </a:t>
            </a:r>
            <a:r>
              <a:rPr lang="en-US" smtClean="0"/>
              <a:t>= unique sequence of amino acids </a:t>
            </a: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1775" y="2784475"/>
            <a:ext cx="640238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b. </a:t>
            </a:r>
            <a:r>
              <a:rPr lang="en-US" u="sng" smtClean="0"/>
              <a:t>Secondary</a:t>
            </a:r>
            <a:r>
              <a:rPr lang="en-US" smtClean="0"/>
              <a:t> = fold into patterns</a:t>
            </a:r>
          </a:p>
        </p:txBody>
      </p:sp>
      <p:pic>
        <p:nvPicPr>
          <p:cNvPr id="3584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669" r="5669"/>
          <a:stretch>
            <a:fillRect/>
          </a:stretch>
        </p:blipFill>
        <p:spPr>
          <a:xfrm>
            <a:off x="323850" y="1600200"/>
            <a:ext cx="8229600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c. </a:t>
            </a:r>
            <a:r>
              <a:rPr lang="en-US" u="sng" smtClean="0"/>
              <a:t>Tertiary</a:t>
            </a:r>
            <a:r>
              <a:rPr lang="en-US" smtClean="0"/>
              <a:t> = 3D shape</a:t>
            </a:r>
          </a:p>
        </p:txBody>
      </p:sp>
      <p:pic>
        <p:nvPicPr>
          <p:cNvPr id="3686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8363"/>
            <a:ext cx="8507412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265113" y="274638"/>
            <a:ext cx="8682037" cy="1143000"/>
          </a:xfrm>
        </p:spPr>
        <p:txBody>
          <a:bodyPr/>
          <a:lstStyle/>
          <a:p>
            <a:r>
              <a:rPr lang="en-US" sz="3500" smtClean="0"/>
              <a:t>d. Quaternary = </a:t>
            </a:r>
            <a:r>
              <a:rPr lang="en-US" sz="3500" u="sng" smtClean="0"/>
              <a:t>combining other proteins</a:t>
            </a:r>
          </a:p>
        </p:txBody>
      </p:sp>
      <p:pic>
        <p:nvPicPr>
          <p:cNvPr id="3789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2108200"/>
            <a:ext cx="8378825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http://pubs.rsc.org/services/images/RSCpubs.ePlatform.Service.FreeContent.ImageService.svc/ImageService/Articleimage/2014/TB/c4tb00168k/c4tb00168k-f2_hi-res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31788" y="2009775"/>
            <a:ext cx="8670925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11. Examples 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Enzymes = promote </a:t>
            </a:r>
            <a:r>
              <a:rPr lang="en-US" u="sng" smtClean="0"/>
              <a:t>chemical reactions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u="sng" smtClean="0"/>
              <a:t>Collagen</a:t>
            </a:r>
            <a:r>
              <a:rPr lang="en-US" smtClean="0"/>
              <a:t> found in skin, ligaments, tendons and bones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u="sng" smtClean="0"/>
              <a:t>Antibodies</a:t>
            </a:r>
            <a:r>
              <a:rPr lang="en-US" smtClean="0"/>
              <a:t> = help defend your body against </a:t>
            </a:r>
            <a:r>
              <a:rPr lang="en-US" u="sng" smtClean="0"/>
              <a:t>infection 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Hemoglobin = a </a:t>
            </a:r>
            <a:r>
              <a:rPr lang="en-US" u="sng" smtClean="0"/>
              <a:t>protein</a:t>
            </a:r>
            <a:r>
              <a:rPr lang="en-US" smtClean="0"/>
              <a:t> that carries </a:t>
            </a:r>
            <a:r>
              <a:rPr lang="en-US" u="sng" smtClean="0"/>
              <a:t>oxygen</a:t>
            </a:r>
            <a:r>
              <a:rPr lang="en-US" smtClean="0"/>
              <a:t> in your blood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12. Enzymes 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A chemical reaction is a process that </a:t>
            </a:r>
            <a:r>
              <a:rPr lang="en-US" u="sng" smtClean="0"/>
              <a:t>changes one set of chemicals into another set of chemicals.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Involves the changes in chemical bonds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001713" y="4481513"/>
            <a:ext cx="2465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  <a:ea typeface="ＭＳ Ｐゴシック" pitchFamily="34" charset="-128"/>
              </a:rPr>
              <a:t>Reactants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3640138" y="4933950"/>
            <a:ext cx="1447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408613" y="4579938"/>
            <a:ext cx="2382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  <a:ea typeface="ＭＳ Ｐゴシック" pitchFamily="34" charset="-128"/>
              </a:rPr>
              <a:t>Products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17525" y="5287963"/>
            <a:ext cx="3122613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>
                <a:latin typeface="Calibri" pitchFamily="34" charset="0"/>
                <a:ea typeface="ＭＳ Ｐゴシック" pitchFamily="34" charset="-128"/>
              </a:rPr>
              <a:t>The elements and compounds that </a:t>
            </a:r>
            <a:r>
              <a:rPr lang="en-US" sz="25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enter </a:t>
            </a:r>
            <a:r>
              <a:rPr lang="en-US" sz="2500">
                <a:latin typeface="Calibri" pitchFamily="34" charset="0"/>
                <a:ea typeface="ＭＳ Ｐゴシック" pitchFamily="34" charset="-128"/>
              </a:rPr>
              <a:t>a chemical reaction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4398963" y="5303838"/>
            <a:ext cx="45720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500">
                <a:latin typeface="Calibri" pitchFamily="34" charset="0"/>
                <a:ea typeface="ＭＳ Ｐゴシック" pitchFamily="34" charset="-128"/>
              </a:rPr>
              <a:t>The elements and compounds that are </a:t>
            </a:r>
            <a:r>
              <a:rPr lang="en-US" sz="25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produced by </a:t>
            </a:r>
          </a:p>
          <a:p>
            <a:pPr algn="r"/>
            <a:r>
              <a:rPr lang="en-US" sz="2500">
                <a:latin typeface="Calibri" pitchFamily="34" charset="0"/>
                <a:ea typeface="ＭＳ Ｐゴシック" pitchFamily="34" charset="-128"/>
              </a:rPr>
              <a:t>a chemical reaction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500" smtClean="0"/>
              <a:t>c. </a:t>
            </a:r>
            <a:r>
              <a:rPr lang="en-US" sz="3500" smtClean="0">
                <a:ea typeface="ＭＳ Ｐゴシック" pitchFamily="34" charset="-128"/>
              </a:rPr>
              <a:t>Activation energy is the </a:t>
            </a:r>
            <a:r>
              <a:rPr lang="en-US" sz="3500" u="sng" smtClean="0">
                <a:ea typeface="ＭＳ Ｐゴシック" pitchFamily="34" charset="-128"/>
              </a:rPr>
              <a:t>energy needed to get the reaction started</a:t>
            </a:r>
            <a:r>
              <a:rPr lang="en-US" sz="3500" smtClean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en-US" sz="3500" smtClean="0">
                <a:solidFill>
                  <a:srgbClr val="FF0000"/>
                </a:solidFill>
                <a:ea typeface="ＭＳ Ｐゴシック" pitchFamily="34" charset="-128"/>
              </a:rPr>
            </a:br>
            <a:endParaRPr lang="en-US" sz="3500" smtClean="0"/>
          </a:p>
        </p:txBody>
      </p:sp>
      <p:pic>
        <p:nvPicPr>
          <p:cNvPr id="41986" name="Picture 2" descr="A Energy.png"/>
          <p:cNvPicPr>
            <a:picLocks noChangeAspect="1"/>
          </p:cNvPicPr>
          <p:nvPr/>
        </p:nvPicPr>
        <p:blipFill>
          <a:blip r:embed="rId2"/>
          <a:srcRect t="14674"/>
          <a:stretch>
            <a:fillRect/>
          </a:stretch>
        </p:blipFill>
        <p:spPr bwMode="auto">
          <a:xfrm>
            <a:off x="914400" y="2419350"/>
            <a:ext cx="73152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1412875" y="1865313"/>
            <a:ext cx="5181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>
                <a:latin typeface="Calibri" pitchFamily="34" charset="0"/>
                <a:ea typeface="ＭＳ Ｐゴシック" pitchFamily="34" charset="-128"/>
              </a:rPr>
              <a:t>A + B		          C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3622675" y="2170113"/>
            <a:ext cx="1447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d. Chemical reactions that are slow or need a lot of energy are made possible by </a:t>
            </a:r>
            <a:r>
              <a:rPr lang="en-US" dirty="0" smtClean="0">
                <a:solidFill>
                  <a:srgbClr val="FF0000"/>
                </a:solidFill>
              </a:rPr>
              <a:t>catalysts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571500" indent="-571500" fontAlgn="auto">
              <a:spcAft>
                <a:spcPts val="0"/>
              </a:spcAft>
              <a:buFont typeface="Arial"/>
              <a:buAutoNum type="romanLcPeriod"/>
              <a:defRPr/>
            </a:pPr>
            <a:r>
              <a:rPr lang="en-US" dirty="0" smtClean="0"/>
              <a:t>A </a:t>
            </a:r>
            <a:r>
              <a:rPr lang="en-US" u="sng" dirty="0"/>
              <a:t>catalyst</a:t>
            </a:r>
            <a:r>
              <a:rPr lang="en-US" dirty="0"/>
              <a:t> is a substance that </a:t>
            </a:r>
            <a:r>
              <a:rPr lang="en-US" u="sng" dirty="0">
                <a:solidFill>
                  <a:srgbClr val="000000"/>
                </a:solidFill>
              </a:rPr>
              <a:t>speeds up the rate</a:t>
            </a:r>
            <a:r>
              <a:rPr lang="en-US" dirty="0"/>
              <a:t> of a chemical reaction</a:t>
            </a:r>
            <a:r>
              <a:rPr lang="en-US" dirty="0" smtClean="0"/>
              <a:t>.</a:t>
            </a:r>
          </a:p>
          <a:p>
            <a:pPr marL="571500" indent="-571500" fontAlgn="auto">
              <a:spcAft>
                <a:spcPts val="0"/>
              </a:spcAft>
              <a:buFont typeface="Arial"/>
              <a:buAutoNum type="romanLcPeriod"/>
              <a:defRPr/>
            </a:pPr>
            <a:endParaRPr lang="en-US" dirty="0"/>
          </a:p>
          <a:p>
            <a:pPr marL="571500" indent="-571500" fontAlgn="auto">
              <a:spcAft>
                <a:spcPts val="0"/>
              </a:spcAft>
              <a:buFont typeface="Arial"/>
              <a:buAutoNum type="romanLcPeriod"/>
              <a:defRPr/>
            </a:pPr>
            <a:r>
              <a:rPr lang="en-US" dirty="0" smtClean="0"/>
              <a:t>Catalysts </a:t>
            </a:r>
            <a:r>
              <a:rPr lang="en-US" dirty="0"/>
              <a:t>work by </a:t>
            </a:r>
            <a:r>
              <a:rPr lang="en-US" u="sng" dirty="0">
                <a:solidFill>
                  <a:srgbClr val="000000"/>
                </a:solidFill>
              </a:rPr>
              <a:t>lowering a reaction's activation energy</a:t>
            </a:r>
            <a:r>
              <a:rPr lang="en-US" dirty="0"/>
              <a:t>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000" smtClean="0"/>
              <a:t>e. Enzymes are </a:t>
            </a:r>
            <a:r>
              <a:rPr lang="en-US" sz="3000" u="sng" smtClean="0">
                <a:solidFill>
                  <a:srgbClr val="000000"/>
                </a:solidFill>
              </a:rPr>
              <a:t>proteins</a:t>
            </a:r>
            <a:r>
              <a:rPr lang="en-US" sz="3000" smtClean="0">
                <a:solidFill>
                  <a:srgbClr val="000000"/>
                </a:solidFill>
              </a:rPr>
              <a:t> that act as biological catalysts</a:t>
            </a:r>
            <a:r>
              <a:rPr lang="en-US" sz="3000" smtClean="0"/>
              <a:t>.</a:t>
            </a:r>
          </a:p>
          <a:p>
            <a:pPr lvl="1"/>
            <a:endParaRPr lang="en-US" sz="3000" b="1" smtClean="0"/>
          </a:p>
          <a:p>
            <a:pPr marL="0" indent="0">
              <a:buFont typeface="Arial" charset="0"/>
              <a:buNone/>
            </a:pPr>
            <a:r>
              <a:rPr lang="en-US" sz="3000" smtClean="0"/>
              <a:t>f. Enzymes speed up chemical reactions that take place in cells.</a:t>
            </a:r>
          </a:p>
          <a:p>
            <a:pPr lvl="1"/>
            <a:endParaRPr lang="en-US" sz="3000" smtClean="0"/>
          </a:p>
          <a:p>
            <a:pPr marL="0" indent="0">
              <a:buFont typeface="Arial" charset="0"/>
              <a:buNone/>
            </a:pPr>
            <a:r>
              <a:rPr lang="en-US" sz="3000" smtClean="0"/>
              <a:t>g. Enzymes act by </a:t>
            </a:r>
            <a:r>
              <a:rPr lang="en-US" sz="3000" u="sng" smtClean="0">
                <a:solidFill>
                  <a:srgbClr val="000000"/>
                </a:solidFill>
              </a:rPr>
              <a:t>lower</a:t>
            </a:r>
            <a:r>
              <a:rPr lang="en-US" sz="3000" smtClean="0">
                <a:solidFill>
                  <a:srgbClr val="000000"/>
                </a:solidFill>
              </a:rPr>
              <a:t> the activation energy.</a:t>
            </a:r>
          </a:p>
          <a:p>
            <a:pPr marL="0" indent="0">
              <a:buFont typeface="Arial" charset="0"/>
              <a:buNone/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Introduction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57913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b. Organic Molecules </a:t>
            </a:r>
            <a:r>
              <a:rPr lang="en-US" dirty="0" smtClean="0"/>
              <a:t>contain       </a:t>
            </a:r>
            <a:r>
              <a:rPr lang="en-US" u="sng" dirty="0" smtClean="0"/>
              <a:t>carbon &amp; hydrogen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u="sng" dirty="0"/>
          </a:p>
          <a:p>
            <a:pPr marL="455613" indent="-455613" fontAlgn="auto">
              <a:spcAft>
                <a:spcPts val="0"/>
              </a:spcAft>
              <a:buFont typeface="Arial"/>
              <a:buAutoNum type="romanLcPeriod"/>
              <a:defRPr/>
            </a:pPr>
            <a:r>
              <a:rPr lang="en-US" dirty="0" smtClean="0"/>
              <a:t>Variety of combinations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caused by Carbon having </a:t>
            </a:r>
            <a:r>
              <a:rPr lang="en-US" b="1" u="sng" dirty="0" smtClean="0"/>
              <a:t>4</a:t>
            </a:r>
            <a:r>
              <a:rPr lang="en-US" dirty="0" smtClean="0"/>
              <a:t>      	     	valence electrons.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2813" y="2844800"/>
            <a:ext cx="28448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enzymes work?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Enzymes provide an active site</a:t>
            </a:r>
            <a:r>
              <a:rPr lang="en-US" dirty="0" smtClean="0"/>
              <a:t> where reactants can be brought together to react, reducing the activation energy needed for reaction.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h. </a:t>
            </a:r>
            <a:r>
              <a:rPr lang="en-US" u="sng" dirty="0" smtClean="0">
                <a:solidFill>
                  <a:srgbClr val="000000"/>
                </a:solidFill>
              </a:rPr>
              <a:t>Substrates</a:t>
            </a:r>
            <a:r>
              <a:rPr lang="en-US" dirty="0" smtClean="0">
                <a:solidFill>
                  <a:srgbClr val="000000"/>
                </a:solidFill>
              </a:rPr>
              <a:t> are the reactants </a:t>
            </a:r>
            <a:r>
              <a:rPr lang="en-US" dirty="0" smtClean="0"/>
              <a:t>of enzyme-catalyzed reactions.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		    	Substrates    					</a:t>
            </a:r>
            <a:r>
              <a:rPr lang="en-US" dirty="0">
                <a:ea typeface="ＭＳ Ｐゴシック"/>
                <a:cs typeface="ＭＳ Ｐゴシック"/>
              </a:rPr>
              <a:t>Products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3733800" y="5722938"/>
            <a:ext cx="1447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733800" y="5064125"/>
            <a:ext cx="1447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Enzyme</a:t>
            </a:r>
            <a:endParaRPr lang="en-US" sz="3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3" name="Picture 4" descr="grap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444500"/>
            <a:ext cx="7159625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Lock and Key Model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3084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 descr="Lock-and-key_mod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2481263"/>
            <a:ext cx="4703762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LIPIDS</a:t>
            </a:r>
          </a:p>
        </p:txBody>
      </p:sp>
      <p:pic>
        <p:nvPicPr>
          <p:cNvPr id="4813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17638"/>
            <a:ext cx="27193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0" y="1417638"/>
            <a:ext cx="365125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3511550"/>
            <a:ext cx="4440238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13. 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4075" cy="5106988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/>
              <a:buAutoNum type="alphaLcPeriod"/>
              <a:defRPr/>
            </a:pPr>
            <a:r>
              <a:rPr lang="en-US" dirty="0" smtClean="0"/>
              <a:t>Contain more </a:t>
            </a:r>
            <a:r>
              <a:rPr lang="en-US" u="sng" dirty="0" smtClean="0"/>
              <a:t>energy</a:t>
            </a:r>
            <a:r>
              <a:rPr lang="en-US" dirty="0" smtClean="0"/>
              <a:t> than other biological molecules.</a:t>
            </a:r>
          </a:p>
          <a:p>
            <a:pPr marL="514350" indent="-514350" fontAlgn="auto">
              <a:spcAft>
                <a:spcPts val="0"/>
              </a:spcAft>
              <a:buFont typeface="Arial"/>
              <a:buAutoNum type="alphaLcPeriod"/>
              <a:defRPr/>
            </a:pPr>
            <a:r>
              <a:rPr lang="en-US" dirty="0" smtClean="0"/>
              <a:t>Types</a:t>
            </a:r>
          </a:p>
          <a:p>
            <a:pPr marL="971550" lvl="1" indent="-571500" fontAlgn="auto">
              <a:spcAft>
                <a:spcPts val="0"/>
              </a:spcAft>
              <a:buFont typeface="Arial"/>
              <a:buAutoNum type="romanLcPeriod"/>
              <a:defRPr/>
            </a:pPr>
            <a:r>
              <a:rPr lang="en-US" dirty="0" smtClean="0"/>
              <a:t>Fats and </a:t>
            </a:r>
            <a:r>
              <a:rPr lang="en-US" u="sng" dirty="0" smtClean="0"/>
              <a:t>Oil</a:t>
            </a:r>
          </a:p>
          <a:p>
            <a:pPr marL="971550" lvl="1" indent="-571500" fontAlgn="auto">
              <a:spcAft>
                <a:spcPts val="0"/>
              </a:spcAft>
              <a:buFont typeface="Arial"/>
              <a:buAutoNum type="romanLcPeriod"/>
              <a:defRPr/>
            </a:pPr>
            <a:r>
              <a:rPr lang="en-US" dirty="0" smtClean="0"/>
              <a:t>Phospholipids</a:t>
            </a:r>
          </a:p>
          <a:p>
            <a:pPr marL="971550" lvl="1" indent="-571500" fontAlgn="auto">
              <a:spcAft>
                <a:spcPts val="0"/>
              </a:spcAft>
              <a:buFont typeface="Arial"/>
              <a:buAutoNum type="romanLcPeriod"/>
              <a:defRPr/>
            </a:pPr>
            <a:r>
              <a:rPr lang="en-US" u="sng" dirty="0" smtClean="0"/>
              <a:t>Steroids</a:t>
            </a:r>
          </a:p>
          <a:p>
            <a:pPr marL="571500" indent="-571500" fontAlgn="auto">
              <a:spcAft>
                <a:spcPts val="0"/>
              </a:spcAft>
              <a:buFont typeface="Arial"/>
              <a:buAutoNum type="alphaLcPeriod"/>
              <a:defRPr/>
            </a:pPr>
            <a:r>
              <a:rPr lang="en-US" dirty="0" smtClean="0"/>
              <a:t>Characteristics</a:t>
            </a:r>
          </a:p>
          <a:p>
            <a:pPr marL="971550" lvl="1" indent="-571500" fontAlgn="auto">
              <a:spcAft>
                <a:spcPts val="0"/>
              </a:spcAft>
              <a:buFont typeface="Arial"/>
              <a:buAutoNum type="romanLcPeriod"/>
              <a:defRPr/>
            </a:pPr>
            <a:r>
              <a:rPr lang="en-US" u="sng" dirty="0" smtClean="0"/>
              <a:t>Nonpolar: </a:t>
            </a:r>
            <a:r>
              <a:rPr lang="en-US" dirty="0" smtClean="0"/>
              <a:t>no electrical attraction</a:t>
            </a:r>
          </a:p>
          <a:p>
            <a:pPr marL="971550" lvl="1" indent="-571500" fontAlgn="auto">
              <a:spcAft>
                <a:spcPts val="0"/>
              </a:spcAft>
              <a:buFont typeface="Arial"/>
              <a:buAutoNum type="romanLcPeriod"/>
              <a:defRPr/>
            </a:pPr>
            <a:r>
              <a:rPr lang="en-US" dirty="0" smtClean="0"/>
              <a:t>Doesn’t </a:t>
            </a:r>
            <a:r>
              <a:rPr lang="en-US" u="sng" dirty="0" smtClean="0"/>
              <a:t>dissolve</a:t>
            </a:r>
            <a:r>
              <a:rPr lang="en-US" dirty="0" smtClean="0"/>
              <a:t> in water. 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14. Fats and Oils 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230938" cy="50863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a. Fats come from animals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	i. solid at room temperature 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	ii. Functions: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		a. Long term </a:t>
            </a:r>
            <a:r>
              <a:rPr lang="en-US" u="sng" smtClean="0"/>
              <a:t>energy storage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		b. Insulation from </a:t>
            </a:r>
            <a:r>
              <a:rPr lang="en-US" u="sng" smtClean="0"/>
              <a:t>heat loss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		c. </a:t>
            </a:r>
            <a:r>
              <a:rPr lang="en-US" u="sng" smtClean="0"/>
              <a:t>Cushion</a:t>
            </a:r>
            <a:r>
              <a:rPr lang="en-US" smtClean="0"/>
              <a:t> for organs</a:t>
            </a:r>
          </a:p>
        </p:txBody>
      </p:sp>
      <p:pic>
        <p:nvPicPr>
          <p:cNvPr id="5017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0238" y="2154238"/>
            <a:ext cx="170656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7563" y="3635375"/>
            <a:ext cx="3240087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b. Oils come from </a:t>
            </a:r>
            <a:r>
              <a:rPr lang="en-US" u="sng" smtClean="0"/>
              <a:t>plants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charset="0"/>
              <a:buAutoNum type="romanLcPeriod"/>
            </a:pPr>
            <a:r>
              <a:rPr lang="en-US" u="sng" smtClean="0"/>
              <a:t>Liquid</a:t>
            </a:r>
            <a:r>
              <a:rPr lang="en-US" smtClean="0"/>
              <a:t> at room temp</a:t>
            </a:r>
          </a:p>
          <a:p>
            <a:pPr marL="571500" indent="-571500">
              <a:buFont typeface="Arial" charset="0"/>
              <a:buAutoNum type="romanLcPeriod"/>
            </a:pPr>
            <a:r>
              <a:rPr lang="en-US" smtClean="0"/>
              <a:t>Examples: Peanut oil, corn oil and olive oil</a:t>
            </a:r>
          </a:p>
        </p:txBody>
      </p:sp>
      <p:pic>
        <p:nvPicPr>
          <p:cNvPr id="5120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9663" y="3492500"/>
            <a:ext cx="1908175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3810000"/>
            <a:ext cx="29225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75" y="3254375"/>
            <a:ext cx="3071813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c. Triglycerides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81550" cy="4525963"/>
          </a:xfrm>
        </p:spPr>
        <p:txBody>
          <a:bodyPr/>
          <a:lstStyle/>
          <a:p>
            <a:pPr marL="571500" indent="-571500">
              <a:buFont typeface="Arial" charset="0"/>
              <a:buAutoNum type="romanLcPeriod"/>
            </a:pPr>
            <a:r>
              <a:rPr lang="en-US" sz="4000" smtClean="0"/>
              <a:t>Another name for fat</a:t>
            </a:r>
          </a:p>
          <a:p>
            <a:pPr marL="571500" indent="-571500">
              <a:buFont typeface="Arial" charset="0"/>
              <a:buAutoNum type="romanLcPeriod"/>
            </a:pPr>
            <a:r>
              <a:rPr lang="en-US" sz="4000" u="sng" smtClean="0"/>
              <a:t>ONE</a:t>
            </a:r>
            <a:r>
              <a:rPr lang="en-US" sz="4000" smtClean="0"/>
              <a:t> glycerol and </a:t>
            </a:r>
            <a:r>
              <a:rPr lang="en-US" sz="4000" u="sng" smtClean="0"/>
              <a:t>THREE</a:t>
            </a:r>
            <a:r>
              <a:rPr lang="en-US" sz="4000" smtClean="0"/>
              <a:t> fatty acid molecules</a:t>
            </a:r>
          </a:p>
        </p:txBody>
      </p:sp>
      <p:pic>
        <p:nvPicPr>
          <p:cNvPr id="5222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1563" y="3300413"/>
            <a:ext cx="4092575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7224713" y="2460625"/>
            <a:ext cx="434975" cy="735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948363" y="2613025"/>
            <a:ext cx="434975" cy="735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470525" y="2243138"/>
            <a:ext cx="1127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Calibri" pitchFamily="34" charset="0"/>
              </a:rPr>
              <a:t>Glycerol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6865938" y="2058988"/>
            <a:ext cx="21367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Calibri" pitchFamily="34" charset="0"/>
              </a:rPr>
              <a:t>Fatty Acid Chains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d. Fatty acids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i. Hydrocarbon </a:t>
            </a:r>
            <a:r>
              <a:rPr lang="en-US" u="sng" smtClean="0"/>
              <a:t>chains</a:t>
            </a:r>
            <a:r>
              <a:rPr lang="en-US" smtClean="0"/>
              <a:t> that ends with the acidic group </a:t>
            </a:r>
            <a:r>
              <a:rPr lang="en-US" u="sng" smtClean="0"/>
              <a:t>–COOH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ii. Fatty acids are saturated or </a:t>
            </a:r>
            <a:r>
              <a:rPr lang="en-US" u="sng" smtClean="0"/>
              <a:t>unsaturated</a:t>
            </a:r>
          </a:p>
          <a:p>
            <a:pPr marL="0" indent="0">
              <a:buFont typeface="Arial" charset="0"/>
              <a:buNone/>
            </a:pPr>
            <a:endParaRPr lang="en-US" u="sng" smtClean="0"/>
          </a:p>
        </p:txBody>
      </p:sp>
      <p:pic>
        <p:nvPicPr>
          <p:cNvPr id="5325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38550"/>
            <a:ext cx="8293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1844675" y="5827713"/>
            <a:ext cx="14398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latin typeface="Calibri" pitchFamily="34" charset="0"/>
              </a:rPr>
              <a:t>saturated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5767388" y="5888038"/>
            <a:ext cx="177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latin typeface="Calibri" pitchFamily="34" charset="0"/>
              </a:rPr>
              <a:t>unsaturated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396875"/>
            <a:ext cx="8467725" cy="5729288"/>
          </a:xfrm>
        </p:spPr>
        <p:txBody>
          <a:bodyPr rtlCol="0">
            <a:noAutofit/>
          </a:bodyPr>
          <a:lstStyle/>
          <a:p>
            <a:pPr marL="514350" indent="-514350" fontAlgn="auto"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sz="3500" dirty="0" smtClean="0"/>
              <a:t>Saturated</a:t>
            </a:r>
            <a:endParaRPr lang="en-US" sz="3500" dirty="0"/>
          </a:p>
          <a:p>
            <a:pPr marL="914400" lvl="1" indent="-514350" fontAlgn="auto">
              <a:spcAft>
                <a:spcPts val="0"/>
              </a:spcAft>
              <a:buFont typeface="Arial"/>
              <a:buAutoNum type="alphaLcPeriod"/>
              <a:defRPr/>
            </a:pPr>
            <a:r>
              <a:rPr lang="en-US" sz="3500" dirty="0" smtClean="0"/>
              <a:t>Have </a:t>
            </a:r>
            <a:r>
              <a:rPr lang="en-US" sz="3500" dirty="0"/>
              <a:t>no </a:t>
            </a:r>
            <a:r>
              <a:rPr lang="en-US" sz="3500" u="sng" dirty="0"/>
              <a:t>double</a:t>
            </a:r>
            <a:r>
              <a:rPr lang="en-US" sz="3500" b="1" dirty="0"/>
              <a:t> </a:t>
            </a:r>
            <a:r>
              <a:rPr lang="en-US" sz="3500" dirty="0"/>
              <a:t>covalent </a:t>
            </a:r>
            <a:r>
              <a:rPr lang="en-US" sz="3500" dirty="0" smtClean="0"/>
              <a:t>bonds</a:t>
            </a:r>
          </a:p>
          <a:p>
            <a:pPr marL="914400" lvl="1" indent="-514350" fontAlgn="auto">
              <a:spcAft>
                <a:spcPts val="0"/>
              </a:spcAft>
              <a:buFont typeface="Arial"/>
              <a:buAutoNum type="alphaLcPeriod"/>
              <a:defRPr/>
            </a:pPr>
            <a:r>
              <a:rPr lang="en-US" sz="3500" dirty="0" smtClean="0"/>
              <a:t>Account </a:t>
            </a:r>
            <a:r>
              <a:rPr lang="en-US" sz="3500" dirty="0"/>
              <a:t>for being </a:t>
            </a:r>
            <a:r>
              <a:rPr lang="en-US" sz="3500" u="sng" dirty="0" smtClean="0"/>
              <a:t>solid</a:t>
            </a:r>
            <a:r>
              <a:rPr lang="en-US" sz="3500" dirty="0" smtClean="0"/>
              <a:t> at </a:t>
            </a:r>
            <a:r>
              <a:rPr lang="en-US" sz="3500" dirty="0"/>
              <a:t>room </a:t>
            </a:r>
            <a:r>
              <a:rPr lang="en-US" sz="3500" dirty="0" smtClean="0"/>
              <a:t>temp</a:t>
            </a:r>
          </a:p>
          <a:p>
            <a:pPr marL="914400" lvl="1" indent="-514350" fontAlgn="auto">
              <a:spcAft>
                <a:spcPts val="0"/>
              </a:spcAft>
              <a:buFont typeface="Arial"/>
              <a:buAutoNum type="alphaLcPeriod"/>
              <a:defRPr/>
            </a:pPr>
            <a:r>
              <a:rPr lang="en-US" sz="3500" dirty="0" smtClean="0"/>
              <a:t>Examples: butter and lard </a:t>
            </a:r>
            <a:endParaRPr lang="en-US" sz="35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35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500" dirty="0" smtClean="0"/>
              <a:t>2. Unsaturated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500" dirty="0"/>
              <a:t>	</a:t>
            </a:r>
            <a:r>
              <a:rPr lang="en-US" sz="3500" dirty="0" smtClean="0"/>
              <a:t>a. Have a double covalent bond</a:t>
            </a:r>
            <a:endParaRPr lang="en-US" sz="35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500" dirty="0"/>
              <a:t>	</a:t>
            </a:r>
            <a:r>
              <a:rPr lang="en-US" sz="3500" dirty="0" smtClean="0"/>
              <a:t>b. Are liquid at </a:t>
            </a:r>
            <a:r>
              <a:rPr lang="en-US" sz="3500" dirty="0"/>
              <a:t>room </a:t>
            </a:r>
            <a:r>
              <a:rPr lang="en-US" sz="3500" dirty="0" smtClean="0"/>
              <a:t>temp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500" dirty="0"/>
              <a:t>	</a:t>
            </a:r>
            <a:r>
              <a:rPr lang="en-US" sz="3500" dirty="0" smtClean="0"/>
              <a:t>c. Examples: Vegetable oils</a:t>
            </a:r>
            <a:endParaRPr lang="en-US" sz="3500" dirty="0"/>
          </a:p>
        </p:txBody>
      </p:sp>
      <p:pic>
        <p:nvPicPr>
          <p:cNvPr id="5427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3238" y="3965575"/>
            <a:ext cx="206057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1. Functional group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u="sng" smtClean="0"/>
              <a:t>group of atoms </a:t>
            </a:r>
            <a:r>
              <a:rPr lang="en-US" smtClean="0"/>
              <a:t>within a molecule that interacts in a </a:t>
            </a:r>
            <a:r>
              <a:rPr lang="en-US" u="sng" smtClean="0"/>
              <a:t>predictable</a:t>
            </a:r>
            <a:r>
              <a:rPr lang="en-US" smtClean="0"/>
              <a:t> way with other molecules. </a:t>
            </a: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5825"/>
            <a:ext cx="91440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88" y="873125"/>
            <a:ext cx="8594725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e. Trans Fat 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charset="0"/>
              <a:buAutoNum type="romanLcPeriod"/>
            </a:pPr>
            <a:r>
              <a:rPr lang="en-US" smtClean="0"/>
              <a:t>Are unsaturated </a:t>
            </a:r>
            <a:r>
              <a:rPr lang="en-US" u="sng" smtClean="0"/>
              <a:t>fatty acids</a:t>
            </a:r>
          </a:p>
          <a:p>
            <a:pPr marL="571500" indent="-571500">
              <a:buFont typeface="Arial" charset="0"/>
              <a:buAutoNum type="romanLcPeriod"/>
            </a:pPr>
            <a:r>
              <a:rPr lang="en-US" smtClean="0"/>
              <a:t>Usually found in processed food</a:t>
            </a:r>
          </a:p>
          <a:p>
            <a:pPr marL="571500" indent="-571500">
              <a:buFont typeface="Arial" charset="0"/>
              <a:buAutoNum type="romanLcPeriod"/>
            </a:pPr>
            <a:r>
              <a:rPr lang="en-US" smtClean="0"/>
              <a:t>Formerly used in fast food restaurants</a:t>
            </a:r>
          </a:p>
        </p:txBody>
      </p:sp>
      <p:pic>
        <p:nvPicPr>
          <p:cNvPr id="5632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525" y="3584575"/>
            <a:ext cx="2984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3729038"/>
            <a:ext cx="34480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f. Emulsifiers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71500" indent="-571500" fontAlgn="auto">
              <a:spcAft>
                <a:spcPts val="0"/>
              </a:spcAft>
              <a:buFont typeface="Arial"/>
              <a:buAutoNum type="romanLcPeriod"/>
              <a:defRPr/>
            </a:pPr>
            <a:r>
              <a:rPr lang="en-US" sz="3500" dirty="0" smtClean="0"/>
              <a:t>Have </a:t>
            </a:r>
            <a:r>
              <a:rPr lang="en-US" sz="3500" dirty="0"/>
              <a:t>a </a:t>
            </a:r>
            <a:r>
              <a:rPr lang="en-US" sz="3500" u="sng" dirty="0"/>
              <a:t>polar</a:t>
            </a:r>
            <a:r>
              <a:rPr lang="en-US" sz="3500" dirty="0"/>
              <a:t> and </a:t>
            </a:r>
            <a:r>
              <a:rPr lang="en-US" sz="3500" u="sng" dirty="0"/>
              <a:t>nonpolar</a:t>
            </a:r>
            <a:r>
              <a:rPr lang="en-US" sz="3500" dirty="0"/>
              <a:t> end </a:t>
            </a:r>
            <a:endParaRPr lang="en-US" sz="3500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35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500" dirty="0"/>
              <a:t>ii. The polar end allows the water to interact with the fat and </a:t>
            </a:r>
            <a:r>
              <a:rPr lang="en-US" sz="3500" u="sng" dirty="0"/>
              <a:t>disperses</a:t>
            </a:r>
            <a:r>
              <a:rPr lang="en-US" sz="3500" dirty="0"/>
              <a:t> it </a:t>
            </a:r>
            <a:endParaRPr lang="en-US" sz="3500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35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500" dirty="0"/>
              <a:t>iii. Soap used in </a:t>
            </a:r>
            <a:r>
              <a:rPr lang="en-US" sz="3500" dirty="0" smtClean="0"/>
              <a:t>laundry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35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500" dirty="0"/>
              <a:t>iv. </a:t>
            </a:r>
            <a:r>
              <a:rPr lang="en-US" sz="3500" u="sng" dirty="0"/>
              <a:t>Bile</a:t>
            </a:r>
            <a:r>
              <a:rPr lang="en-US" sz="3500" dirty="0"/>
              <a:t> formed in your liver emulsifies the </a:t>
            </a:r>
            <a:r>
              <a:rPr lang="en-US" sz="3500" u="sng" dirty="0"/>
              <a:t>fatty food </a:t>
            </a:r>
            <a:r>
              <a:rPr lang="en-US" sz="3500" dirty="0"/>
              <a:t>we eat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15. Phospholipids 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Lipids with a </a:t>
            </a:r>
            <a:r>
              <a:rPr lang="en-US" u="sng" smtClean="0"/>
              <a:t>phosphate</a:t>
            </a:r>
            <a:r>
              <a:rPr lang="en-US" smtClean="0"/>
              <a:t> group on the end of the 2 fatty acid chains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Primary component in </a:t>
            </a:r>
            <a:r>
              <a:rPr lang="en-US" u="sng" smtClean="0"/>
              <a:t>cell membranes   </a:t>
            </a:r>
          </a:p>
        </p:txBody>
      </p:sp>
      <p:pic>
        <p:nvPicPr>
          <p:cNvPr id="5837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3683000"/>
            <a:ext cx="71247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16. Steroids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74063" cy="502761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a. Are </a:t>
            </a:r>
            <a:r>
              <a:rPr lang="en-US" u="sng" dirty="0" smtClean="0"/>
              <a:t>4</a:t>
            </a:r>
            <a:r>
              <a:rPr lang="en-US" dirty="0" smtClean="0"/>
              <a:t> fused carbon rings with a </a:t>
            </a:r>
            <a:r>
              <a:rPr lang="en-US" u="sng" dirty="0" smtClean="0"/>
              <a:t>functional</a:t>
            </a:r>
            <a:r>
              <a:rPr lang="en-US" dirty="0" smtClean="0"/>
              <a:t> group on the end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b. Estrogen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c. Testosterone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d. Cholesterol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. Formed in the body and enters through </a:t>
            </a:r>
            <a:r>
              <a:rPr lang="en-US" u="sng" dirty="0" smtClean="0"/>
              <a:t>your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 	   </a:t>
            </a:r>
            <a:r>
              <a:rPr lang="en-US" u="sng" dirty="0" smtClean="0"/>
              <a:t>diet</a:t>
            </a:r>
            <a:endParaRPr lang="en-US" u="sng" dirty="0"/>
          </a:p>
        </p:txBody>
      </p:sp>
      <p:pic>
        <p:nvPicPr>
          <p:cNvPr id="5939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9688" y="2338388"/>
            <a:ext cx="351631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Nucleic Acids</a:t>
            </a:r>
          </a:p>
        </p:txBody>
      </p:sp>
      <p:pic>
        <p:nvPicPr>
          <p:cNvPr id="6041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0263" y="1417638"/>
            <a:ext cx="2130425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17. 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95938" cy="5067300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3400" dirty="0" smtClean="0"/>
              <a:t>Found in </a:t>
            </a:r>
            <a:r>
              <a:rPr lang="en-US" sz="3400" u="sng" dirty="0" smtClean="0"/>
              <a:t>all cells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3400" dirty="0" smtClean="0"/>
              <a:t>A long chain of smaller molecules called </a:t>
            </a:r>
            <a:r>
              <a:rPr lang="en-US" sz="3400" u="sng" dirty="0" smtClean="0"/>
              <a:t>nucleotides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3400" dirty="0" smtClean="0"/>
              <a:t>Nucleotides has 3 parts</a:t>
            </a:r>
          </a:p>
          <a:p>
            <a:pPr marL="971550" lvl="1" indent="-571500" fontAlgn="auto">
              <a:spcAft>
                <a:spcPts val="0"/>
              </a:spcAft>
              <a:buFont typeface="Arial"/>
              <a:buAutoNum type="romanLcPeriod"/>
              <a:defRPr/>
            </a:pPr>
            <a:r>
              <a:rPr lang="en-US" sz="3400" u="sng" dirty="0" smtClean="0"/>
              <a:t>Sugar</a:t>
            </a:r>
          </a:p>
          <a:p>
            <a:pPr marL="971550" lvl="1" indent="-571500" fontAlgn="auto">
              <a:spcAft>
                <a:spcPts val="0"/>
              </a:spcAft>
              <a:buFont typeface="Arial"/>
              <a:buAutoNum type="romanLcPeriod"/>
              <a:defRPr/>
            </a:pPr>
            <a:r>
              <a:rPr lang="en-US" sz="3400" u="sng" dirty="0" smtClean="0"/>
              <a:t>Nitrogen base</a:t>
            </a:r>
          </a:p>
          <a:p>
            <a:pPr marL="971550" lvl="1" indent="-571500" fontAlgn="auto">
              <a:spcAft>
                <a:spcPts val="0"/>
              </a:spcAft>
              <a:buFont typeface="Arial"/>
              <a:buAutoNum type="romanLcPeriod"/>
              <a:defRPr/>
            </a:pPr>
            <a:r>
              <a:rPr lang="en-US" sz="3400" u="sng" dirty="0" smtClean="0"/>
              <a:t>Phosphate group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pic>
        <p:nvPicPr>
          <p:cNvPr id="6144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3138" y="274638"/>
            <a:ext cx="2854325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18. DNA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258763" y="1600200"/>
            <a:ext cx="4564062" cy="45259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lphaLcPeriod"/>
            </a:pPr>
            <a:r>
              <a:rPr lang="en-US" sz="3500" smtClean="0"/>
              <a:t>Made of </a:t>
            </a:r>
            <a:r>
              <a:rPr lang="en-US" sz="3500" u="sng" smtClean="0"/>
              <a:t>2</a:t>
            </a:r>
            <a:r>
              <a:rPr lang="en-US" sz="3500" smtClean="0"/>
              <a:t> strands of nucleotides</a:t>
            </a:r>
          </a:p>
          <a:p>
            <a:pPr marL="514350" indent="-514350">
              <a:buFont typeface="Calibri" pitchFamily="34" charset="0"/>
              <a:buAutoNum type="alphaLcPeriod"/>
            </a:pPr>
            <a:r>
              <a:rPr lang="en-US" sz="3500" smtClean="0"/>
              <a:t>Found in the chromosomes of the </a:t>
            </a:r>
            <a:r>
              <a:rPr lang="en-US" sz="3500" u="sng" smtClean="0"/>
              <a:t>nucleus</a:t>
            </a:r>
          </a:p>
          <a:p>
            <a:pPr marL="514350" indent="-514350">
              <a:buFont typeface="Calibri" pitchFamily="34" charset="0"/>
              <a:buAutoNum type="alphaLcPeriod"/>
            </a:pPr>
            <a:r>
              <a:rPr lang="en-US" sz="3500" smtClean="0"/>
              <a:t>Double stranded double </a:t>
            </a:r>
            <a:r>
              <a:rPr lang="en-US" sz="3500" u="sng" smtClean="0"/>
              <a:t>helix </a:t>
            </a:r>
          </a:p>
        </p:txBody>
      </p:sp>
      <p:pic>
        <p:nvPicPr>
          <p:cNvPr id="6246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188" y="2301875"/>
            <a:ext cx="4316412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19. RNA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4000" dirty="0" smtClean="0"/>
              <a:t>a.    Made </a:t>
            </a:r>
            <a:r>
              <a:rPr lang="en-US" sz="4000" dirty="0"/>
              <a:t>of </a:t>
            </a:r>
            <a:r>
              <a:rPr lang="en-US" sz="4000" u="sng" dirty="0" smtClean="0"/>
              <a:t>one</a:t>
            </a:r>
            <a:r>
              <a:rPr lang="en-US" sz="4000" dirty="0" smtClean="0"/>
              <a:t> strand </a:t>
            </a:r>
            <a:r>
              <a:rPr lang="en-US" sz="4000" dirty="0"/>
              <a:t>of </a:t>
            </a:r>
            <a:r>
              <a:rPr lang="en-US" sz="4000" dirty="0" smtClean="0"/>
              <a:t>nucleotides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4000" dirty="0" smtClean="0"/>
              <a:t>b.    Play </a:t>
            </a:r>
            <a:r>
              <a:rPr lang="en-US" sz="4000" dirty="0"/>
              <a:t>important roles in </a:t>
            </a:r>
            <a:r>
              <a:rPr lang="en-US" sz="4000" u="sng" dirty="0"/>
              <a:t>making proteins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4000" dirty="0"/>
              <a:t>c</a:t>
            </a:r>
            <a:r>
              <a:rPr lang="en-US" sz="4000" dirty="0" smtClean="0"/>
              <a:t>.    Acts </a:t>
            </a:r>
            <a:r>
              <a:rPr lang="en-US" sz="4000" dirty="0"/>
              <a:t>as </a:t>
            </a:r>
            <a:r>
              <a:rPr lang="en-US" sz="4000" u="sng" dirty="0"/>
              <a:t>an enzyme</a:t>
            </a:r>
          </a:p>
          <a:p>
            <a:pPr marL="514350" indent="-514350" fontAlgn="auto">
              <a:spcAft>
                <a:spcPts val="0"/>
              </a:spcAft>
              <a:buFont typeface="Arial"/>
              <a:buAutoNum type="alphaLcPeriod" startAt="4"/>
              <a:defRPr/>
            </a:pPr>
            <a:r>
              <a:rPr lang="en-US" sz="4000" dirty="0" smtClean="0"/>
              <a:t>  Promotes </a:t>
            </a:r>
            <a:r>
              <a:rPr lang="en-US" sz="4000" u="sng" dirty="0"/>
              <a:t>chemical reactions</a:t>
            </a:r>
            <a:r>
              <a:rPr lang="en-US" sz="4000" dirty="0"/>
              <a:t> that </a:t>
            </a:r>
            <a:r>
              <a:rPr lang="en-US" sz="4000" dirty="0" smtClean="0"/>
              <a:t>  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4000" dirty="0"/>
              <a:t> </a:t>
            </a:r>
            <a:r>
              <a:rPr lang="en-US" sz="4000" dirty="0" smtClean="0"/>
              <a:t>      link </a:t>
            </a:r>
            <a:r>
              <a:rPr lang="en-US" sz="4000" dirty="0"/>
              <a:t>amino </a:t>
            </a:r>
            <a:r>
              <a:rPr lang="en-US" sz="4000" dirty="0" smtClean="0"/>
              <a:t>acids </a:t>
            </a:r>
            <a:r>
              <a:rPr lang="en-US" sz="4000" dirty="0"/>
              <a:t>to form </a:t>
            </a:r>
            <a:r>
              <a:rPr lang="en-US" sz="4000" u="sng" dirty="0"/>
              <a:t>proteins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20. Base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470025"/>
            <a:ext cx="8732838" cy="315277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a. Base </a:t>
            </a:r>
            <a:r>
              <a:rPr lang="en-US" b="1" dirty="0"/>
              <a:t>Pairs in DNA</a:t>
            </a:r>
            <a:r>
              <a:rPr lang="en-US" dirty="0"/>
              <a:t>: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. Adenine </a:t>
            </a:r>
            <a:r>
              <a:rPr lang="en-US" dirty="0"/>
              <a:t>(A)= Thymine (T)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	ii. Guanine </a:t>
            </a:r>
            <a:r>
              <a:rPr lang="en-US" dirty="0"/>
              <a:t>(G)= Cytosine (C)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b. Base </a:t>
            </a:r>
            <a:r>
              <a:rPr lang="en-US" b="1" dirty="0"/>
              <a:t>Pairs in RNA</a:t>
            </a:r>
            <a:r>
              <a:rPr lang="en-US" dirty="0"/>
              <a:t>: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. Adenine </a:t>
            </a:r>
            <a:r>
              <a:rPr lang="en-US" dirty="0"/>
              <a:t>(A)= Uracil(U)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ii. Guanine </a:t>
            </a:r>
            <a:r>
              <a:rPr lang="en-US" dirty="0"/>
              <a:t>(G)= Cytosine </a:t>
            </a:r>
            <a:r>
              <a:rPr lang="en-US" dirty="0" smtClean="0"/>
              <a:t>(C)</a:t>
            </a:r>
            <a:endParaRPr lang="en-US" dirty="0"/>
          </a:p>
        </p:txBody>
      </p:sp>
      <p:pic>
        <p:nvPicPr>
          <p:cNvPr id="645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7188" y="3668713"/>
            <a:ext cx="3249612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Macromolecules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b="1" u="sng" smtClean="0">
                <a:solidFill>
                  <a:srgbClr val="FF0000"/>
                </a:solidFill>
              </a:rPr>
              <a:t>Mono</a:t>
            </a:r>
            <a:r>
              <a:rPr lang="en-US" smtClean="0">
                <a:solidFill>
                  <a:srgbClr val="FF0000"/>
                </a:solidFill>
              </a:rPr>
              <a:t>mers</a:t>
            </a:r>
            <a:r>
              <a:rPr lang="en-US" smtClean="0"/>
              <a:t> are </a:t>
            </a:r>
            <a:r>
              <a:rPr lang="en-US" u="sng" smtClean="0"/>
              <a:t>small similar molecules </a:t>
            </a:r>
            <a:r>
              <a:rPr lang="en-US" smtClean="0"/>
              <a:t>used to build larger molecules.</a:t>
            </a:r>
          </a:p>
          <a:p>
            <a:pPr marL="514350" indent="-514350">
              <a:buFont typeface="Arial" charset="0"/>
              <a:buAutoNum type="alphaLcPeriod"/>
            </a:pPr>
            <a:endParaRPr lang="en-US" smtClean="0"/>
          </a:p>
          <a:p>
            <a:pPr marL="514350" indent="-514350">
              <a:buFont typeface="Arial" charset="0"/>
              <a:buAutoNum type="alphaLcPeriod"/>
            </a:pPr>
            <a:endParaRPr lang="en-US" smtClean="0"/>
          </a:p>
          <a:p>
            <a:pPr marL="514350" indent="-514350">
              <a:buFont typeface="Arial" charset="0"/>
              <a:buAutoNum type="alphaLcPeriod"/>
            </a:pPr>
            <a:r>
              <a:rPr lang="en-US" b="1" u="sng" smtClean="0">
                <a:solidFill>
                  <a:srgbClr val="FF0000"/>
                </a:solidFill>
              </a:rPr>
              <a:t>Poly</a:t>
            </a:r>
            <a:r>
              <a:rPr lang="en-US" smtClean="0">
                <a:solidFill>
                  <a:srgbClr val="FF0000"/>
                </a:solidFill>
              </a:rPr>
              <a:t>mers</a:t>
            </a:r>
            <a:r>
              <a:rPr lang="en-US" smtClean="0"/>
              <a:t> are </a:t>
            </a:r>
            <a:r>
              <a:rPr lang="en-US" u="sng" smtClean="0"/>
              <a:t>large chains</a:t>
            </a:r>
            <a:r>
              <a:rPr lang="en-US" smtClean="0"/>
              <a:t> of monomers joined together.</a:t>
            </a:r>
          </a:p>
          <a:p>
            <a:pPr marL="514350" indent="-514350">
              <a:buFont typeface="Arial" charset="0"/>
              <a:buAutoNum type="alphaLcPeriod"/>
            </a:pPr>
            <a:endParaRPr lang="en-US" smtClean="0"/>
          </a:p>
          <a:p>
            <a:pPr marL="514350" indent="-514350">
              <a:buFont typeface="Arial" charset="0"/>
              <a:buAutoNum type="alphaLcPeriod"/>
            </a:pPr>
            <a:endParaRPr lang="en-US" smtClean="0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188" y="2881313"/>
            <a:ext cx="9239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3150" y="2881313"/>
            <a:ext cx="9239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838" y="2709863"/>
            <a:ext cx="9239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900" y="4910138"/>
            <a:ext cx="3833813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96063" y="4683125"/>
            <a:ext cx="2090737" cy="20161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/>
              <a:t>Examples: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/>
              <a:t>Carbohydrates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/>
              <a:t>Lipids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/>
              <a:t>Proteins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/>
              <a:t>Nucleic Acids </a:t>
            </a:r>
            <a:endParaRPr lang="en-US" sz="25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21. ATP</a:t>
            </a:r>
          </a:p>
        </p:txBody>
      </p:sp>
      <p:pic>
        <p:nvPicPr>
          <p:cNvPr id="6553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8763" y="1169988"/>
            <a:ext cx="9402763" cy="736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169988"/>
            <a:ext cx="6324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ATP </a:t>
            </a:r>
            <a:r>
              <a:rPr lang="en-US" dirty="0"/>
              <a:t>(adenosine triphosphate) is </a:t>
            </a:r>
            <a:r>
              <a:rPr lang="en-US" u="sng" dirty="0"/>
              <a:t>a </a:t>
            </a:r>
            <a:r>
              <a:rPr lang="en-US" u="sng" dirty="0" smtClean="0"/>
              <a:t>nucleotide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Has </a:t>
            </a:r>
            <a:r>
              <a:rPr lang="en-US" u="sng" dirty="0" smtClean="0"/>
              <a:t>2</a:t>
            </a:r>
            <a:r>
              <a:rPr lang="en-US" dirty="0" smtClean="0"/>
              <a:t> extra </a:t>
            </a:r>
            <a:r>
              <a:rPr lang="en-US" dirty="0"/>
              <a:t>energy storing </a:t>
            </a:r>
            <a:r>
              <a:rPr lang="en-US" u="sng" dirty="0"/>
              <a:t>phosphate</a:t>
            </a:r>
            <a:r>
              <a:rPr lang="en-US" dirty="0"/>
              <a:t> </a:t>
            </a:r>
            <a:r>
              <a:rPr lang="en-US" dirty="0" smtClean="0"/>
              <a:t>groups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Food </a:t>
            </a:r>
            <a:r>
              <a:rPr lang="en-US" dirty="0"/>
              <a:t>is broken down in cells and some of the </a:t>
            </a:r>
            <a:r>
              <a:rPr lang="en-US" u="sng" dirty="0" smtClean="0"/>
              <a:t>energy</a:t>
            </a:r>
            <a:r>
              <a:rPr lang="en-US" dirty="0" smtClean="0"/>
              <a:t> is </a:t>
            </a:r>
            <a:r>
              <a:rPr lang="en-US" dirty="0"/>
              <a:t>stored in </a:t>
            </a:r>
            <a:r>
              <a:rPr lang="en-US" u="sng" dirty="0" smtClean="0"/>
              <a:t>ATP.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/>
              <a:t> </a:t>
            </a:r>
            <a:r>
              <a:rPr lang="en-US" u="sng" dirty="0" smtClean="0"/>
              <a:t>Cells</a:t>
            </a:r>
            <a:r>
              <a:rPr lang="en-US" dirty="0" smtClean="0"/>
              <a:t> need </a:t>
            </a:r>
            <a:r>
              <a:rPr lang="en-US" dirty="0"/>
              <a:t>ATP to function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3. Producing a Macromolecule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/>
              <a:buAutoNum type="alphaL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Dehydration Synthesis</a:t>
            </a:r>
            <a:endParaRPr lang="en-US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When 2 monomers join together and give off </a:t>
            </a:r>
            <a:r>
              <a:rPr lang="en-US" u="sng" dirty="0" smtClean="0"/>
              <a:t>a water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</p:txBody>
      </p:sp>
      <p:pic>
        <p:nvPicPr>
          <p:cNvPr id="19459" name="Picture 1" descr="Description: ttps://kasper-achs-block2.wikispaces.com/file/view/Dehydration.jpg/213937474/341x199/Dehyd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0138" y="3109913"/>
            <a:ext cx="5856287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b. Hydrolysis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Process of going from a polymer to a monomer</a:t>
            </a:r>
          </a:p>
          <a:p>
            <a:r>
              <a:rPr lang="en-US" u="sng" smtClean="0"/>
              <a:t>Add water </a:t>
            </a:r>
            <a:r>
              <a:rPr lang="en-US" smtClean="0"/>
              <a:t>to a polymer 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50" y="3621088"/>
            <a:ext cx="68310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Carbohydrates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1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c. Are organic compounds made of </a:t>
            </a:r>
            <a:r>
              <a:rPr lang="en-US" u="sng" smtClean="0"/>
              <a:t>sugar.</a:t>
            </a:r>
          </a:p>
          <a:p>
            <a:pPr marL="0" indent="0">
              <a:buFont typeface="Arial" charset="0"/>
              <a:buNone/>
            </a:pPr>
            <a:endParaRPr lang="en-US" u="sng" smtClean="0"/>
          </a:p>
          <a:p>
            <a:pPr marL="0" indent="0">
              <a:buFont typeface="Arial" charset="0"/>
              <a:buNone/>
            </a:pPr>
            <a:r>
              <a:rPr lang="en-US" smtClean="0"/>
              <a:t>d. </a:t>
            </a:r>
            <a:r>
              <a:rPr lang="en-US" u="sng" smtClean="0"/>
              <a:t>Structurally</a:t>
            </a:r>
            <a:r>
              <a:rPr lang="en-US" smtClean="0"/>
              <a:t> important in plants, bacteria and insects.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e. Molecular structure is </a:t>
            </a:r>
            <a:r>
              <a:rPr lang="en-US" u="sng" smtClean="0"/>
              <a:t>H-C-OH</a:t>
            </a:r>
          </a:p>
          <a:p>
            <a:pPr marL="0" indent="0">
              <a:buFont typeface="Arial" charset="0"/>
              <a:buNone/>
            </a:pPr>
            <a:endParaRPr lang="en-US" u="sng" smtClean="0"/>
          </a:p>
          <a:p>
            <a:pPr marL="0" indent="0" algn="ctr">
              <a:buFont typeface="Arial" charset="0"/>
              <a:buNone/>
            </a:pPr>
            <a:r>
              <a:rPr lang="en-US" sz="4000" u="sng" smtClean="0"/>
              <a:t>RATIO – 1C : 2H : 1O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4. </a:t>
            </a:r>
            <a:r>
              <a:rPr lang="en-US" b="1" u="sng" smtClean="0">
                <a:solidFill>
                  <a:srgbClr val="FF0000"/>
                </a:solidFill>
              </a:rPr>
              <a:t>Mono</a:t>
            </a:r>
            <a:r>
              <a:rPr lang="en-US" smtClean="0">
                <a:solidFill>
                  <a:srgbClr val="FF0000"/>
                </a:solidFill>
              </a:rPr>
              <a:t>saccharides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Single </a:t>
            </a:r>
            <a:r>
              <a:rPr lang="en-US" u="sng" smtClean="0"/>
              <a:t>sugars 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Building blocks of </a:t>
            </a:r>
            <a:r>
              <a:rPr lang="en-US" u="sng" smtClean="0"/>
              <a:t>carbohydrates</a:t>
            </a: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475" y="3144838"/>
            <a:ext cx="6838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6899</TotalTime>
  <Words>896</Words>
  <Application>Microsoft Macintosh PowerPoint</Application>
  <PresentationFormat>On-screen Show (4:3)</PresentationFormat>
  <Paragraphs>206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Calibri</vt:lpstr>
      <vt:lpstr>Arial</vt:lpstr>
      <vt:lpstr>ＭＳ Ｐゴシック</vt:lpstr>
      <vt:lpstr>Office Theme</vt:lpstr>
      <vt:lpstr>Chapter 2: Macromolecules</vt:lpstr>
      <vt:lpstr>1. Introduction </vt:lpstr>
      <vt:lpstr> Introduction </vt:lpstr>
      <vt:lpstr>1. Functional group </vt:lpstr>
      <vt:lpstr>2. Macromolecules</vt:lpstr>
      <vt:lpstr>3. Producing a Macromolecule</vt:lpstr>
      <vt:lpstr>b. Hydrolysis</vt:lpstr>
      <vt:lpstr>Carbohydrates</vt:lpstr>
      <vt:lpstr>4. Monosaccharides </vt:lpstr>
      <vt:lpstr>5. Disaccharides </vt:lpstr>
      <vt:lpstr>b. Examples</vt:lpstr>
      <vt:lpstr>6. Polysaccharides </vt:lpstr>
      <vt:lpstr>b. How are they stored?</vt:lpstr>
      <vt:lpstr>Slide 14</vt:lpstr>
      <vt:lpstr>7. General Information </vt:lpstr>
      <vt:lpstr>8. Functions</vt:lpstr>
      <vt:lpstr>9. Amino Acids </vt:lpstr>
      <vt:lpstr>Slide 18</vt:lpstr>
      <vt:lpstr>Slide 19</vt:lpstr>
      <vt:lpstr>10. Level of Structure in Protein Shapes</vt:lpstr>
      <vt:lpstr>b. Secondary = fold into patterns</vt:lpstr>
      <vt:lpstr>c. Tertiary = 3D shape</vt:lpstr>
      <vt:lpstr>d. Quaternary = combining other proteins</vt:lpstr>
      <vt:lpstr>Slide 24</vt:lpstr>
      <vt:lpstr>11. Examples </vt:lpstr>
      <vt:lpstr>12. Enzymes </vt:lpstr>
      <vt:lpstr>c. Activation energy is the energy needed to get the reaction started </vt:lpstr>
      <vt:lpstr>d. Chemical reactions that are slow or need a lot of energy are made possible by catalysts. </vt:lpstr>
      <vt:lpstr>Slide 29</vt:lpstr>
      <vt:lpstr>How do enzymes work? </vt:lpstr>
      <vt:lpstr>Slide 31</vt:lpstr>
      <vt:lpstr>Lock and Key Model</vt:lpstr>
      <vt:lpstr>LIPIDS</vt:lpstr>
      <vt:lpstr>13. General Information</vt:lpstr>
      <vt:lpstr>14. Fats and Oils </vt:lpstr>
      <vt:lpstr>b. Oils come from plants</vt:lpstr>
      <vt:lpstr>c. Triglycerides</vt:lpstr>
      <vt:lpstr>d. Fatty acids</vt:lpstr>
      <vt:lpstr>Slide 39</vt:lpstr>
      <vt:lpstr>Slide 40</vt:lpstr>
      <vt:lpstr>e. Trans Fat </vt:lpstr>
      <vt:lpstr>f. Emulsifiers</vt:lpstr>
      <vt:lpstr>15. Phospholipids </vt:lpstr>
      <vt:lpstr>16. Steroids</vt:lpstr>
      <vt:lpstr>Nucleic Acids</vt:lpstr>
      <vt:lpstr>17. General Information</vt:lpstr>
      <vt:lpstr>18. DNA</vt:lpstr>
      <vt:lpstr>19. RNA</vt:lpstr>
      <vt:lpstr>20. Base Pairs</vt:lpstr>
      <vt:lpstr>21. ATP</vt:lpstr>
      <vt:lpstr>Slide 51</vt:lpstr>
    </vt:vector>
  </TitlesOfParts>
  <Company>University of Minnesota Twin Cities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Bartoszewski</dc:creator>
  <cp:lastModifiedBy>Ben Geisler</cp:lastModifiedBy>
  <cp:revision>23</cp:revision>
  <dcterms:created xsi:type="dcterms:W3CDTF">2015-09-29T03:17:46Z</dcterms:created>
  <dcterms:modified xsi:type="dcterms:W3CDTF">2016-10-04T12:31:45Z</dcterms:modified>
</cp:coreProperties>
</file>